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9" r:id="rId3"/>
    <p:sldId id="270" r:id="rId4"/>
    <p:sldId id="259" r:id="rId5"/>
    <p:sldId id="291" r:id="rId6"/>
    <p:sldId id="260" r:id="rId7"/>
    <p:sldId id="271" r:id="rId8"/>
    <p:sldId id="284" r:id="rId9"/>
    <p:sldId id="285" r:id="rId10"/>
    <p:sldId id="286" r:id="rId11"/>
    <p:sldId id="287" r:id="rId12"/>
    <p:sldId id="288" r:id="rId13"/>
    <p:sldId id="289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889" autoAdjust="0"/>
  </p:normalViewPr>
  <p:slideViewPr>
    <p:cSldViewPr snapToGrid="0">
      <p:cViewPr varScale="1">
        <p:scale>
          <a:sx n="141" d="100"/>
          <a:sy n="141" d="100"/>
        </p:scale>
        <p:origin x="3306" y="150"/>
      </p:cViewPr>
      <p:guideLst/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A6B5D-442B-48C1-A93F-A61CACCEA60F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B492F-9BAF-4168-83B8-E28C3CB53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B492F-9BAF-4168-83B8-E28C3CB537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2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he-IL" dirty="0"/>
              <a:t>מספר חוזים פתוחים</a:t>
            </a:r>
          </a:p>
          <a:p>
            <a:pPr marL="228600" indent="-228600">
              <a:buAutoNum type="arabicPeriod"/>
            </a:pPr>
            <a:r>
              <a:rPr lang="he-IL" dirty="0"/>
              <a:t>שינוי בהפרש שגדול מ-15אלף לפחות</a:t>
            </a:r>
          </a:p>
          <a:p>
            <a:pPr marL="228600" indent="-228600">
              <a:buAutoNum type="arabicPeriod"/>
            </a:pPr>
            <a:r>
              <a:rPr lang="he-IL" dirty="0"/>
              <a:t>מאזן לונג-שורט (%)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B492F-9BAF-4168-83B8-E28C3CB537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9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A logo of a bird&#10;&#10;Description automatically generated">
            <a:extLst>
              <a:ext uri="{FF2B5EF4-FFF2-40B4-BE49-F238E27FC236}">
                <a16:creationId xmlns:a16="http://schemas.microsoft.com/office/drawing/2014/main" id="{3F09679E-B3C0-DDE3-C7AD-EC6DB96622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1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578842-CE7E-6D94-619F-D6A787E55F9D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A logo of a bird&#10;&#10;Description automatically generated">
            <a:extLst>
              <a:ext uri="{FF2B5EF4-FFF2-40B4-BE49-F238E27FC236}">
                <a16:creationId xmlns:a16="http://schemas.microsoft.com/office/drawing/2014/main" id="{2942175B-A385-957F-16A2-B3F8941C7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964EED-BBDE-9659-912B-4278A85D5E42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A logo of a bird&#10;&#10;Description automatically generated">
            <a:extLst>
              <a:ext uri="{FF2B5EF4-FFF2-40B4-BE49-F238E27FC236}">
                <a16:creationId xmlns:a16="http://schemas.microsoft.com/office/drawing/2014/main" id="{21A7EB64-E04D-F099-D9E3-B890419BD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11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2288F0-6E87-A7F7-C6A6-74CEA4C4060B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A logo of a bird&#10;&#10;Description automatically generated">
            <a:extLst>
              <a:ext uri="{FF2B5EF4-FFF2-40B4-BE49-F238E27FC236}">
                <a16:creationId xmlns:a16="http://schemas.microsoft.com/office/drawing/2014/main" id="{CD960259-0AE9-4E58-594B-0BF66F318F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8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839A4E-B255-C639-BFBA-06D1F6EB9604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A logo of a bird&#10;&#10;Description automatically generated">
            <a:extLst>
              <a:ext uri="{FF2B5EF4-FFF2-40B4-BE49-F238E27FC236}">
                <a16:creationId xmlns:a16="http://schemas.microsoft.com/office/drawing/2014/main" id="{515A7548-69E8-2033-09B2-6E9A389DE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7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7256B8-0217-63CB-825A-F36EBAFCA156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A logo of a bird&#10;&#10;Description automatically generated">
            <a:extLst>
              <a:ext uri="{FF2B5EF4-FFF2-40B4-BE49-F238E27FC236}">
                <a16:creationId xmlns:a16="http://schemas.microsoft.com/office/drawing/2014/main" id="{9F41C806-B6CB-2007-CFD4-8D669BE92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3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5D93106-14D0-4D2E-1D47-7272D7846685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17" descr="A logo of a bird&#10;&#10;Description automatically generated">
            <a:extLst>
              <a:ext uri="{FF2B5EF4-FFF2-40B4-BE49-F238E27FC236}">
                <a16:creationId xmlns:a16="http://schemas.microsoft.com/office/drawing/2014/main" id="{60B8ED33-DEA3-5DBF-A149-823291B46A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9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3CDDC-AE49-2329-371D-CA87F4D1EC28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A logo of a bird&#10;&#10;Description automatically generated">
            <a:extLst>
              <a:ext uri="{FF2B5EF4-FFF2-40B4-BE49-F238E27FC236}">
                <a16:creationId xmlns:a16="http://schemas.microsoft.com/office/drawing/2014/main" id="{D3AA81D0-6D5F-C92B-21C6-F9C4A4D8AB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2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321F05-D575-95D1-1838-915D50C0AAA1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logo of a bird&#10;&#10;Description automatically generated">
            <a:extLst>
              <a:ext uri="{FF2B5EF4-FFF2-40B4-BE49-F238E27FC236}">
                <a16:creationId xmlns:a16="http://schemas.microsoft.com/office/drawing/2014/main" id="{F060BCC1-4129-B9DF-F43B-E7AB46E448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4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B64BBC-3336-26BE-E11C-C7AEA93CAA1A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A logo of a bird&#10;&#10;Description automatically generated">
            <a:extLst>
              <a:ext uri="{FF2B5EF4-FFF2-40B4-BE49-F238E27FC236}">
                <a16:creationId xmlns:a16="http://schemas.microsoft.com/office/drawing/2014/main" id="{66208597-3F61-A98F-D269-2D6ABD6421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4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F3BBE9-827F-7D53-FA4C-B6EEBA04B1FD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A logo of a bird&#10;&#10;Description automatically generated">
            <a:extLst>
              <a:ext uri="{FF2B5EF4-FFF2-40B4-BE49-F238E27FC236}">
                <a16:creationId xmlns:a16="http://schemas.microsoft.com/office/drawing/2014/main" id="{0EAF7A1B-72C0-67A6-4FF8-EB6367BBF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1/19/2025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80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scadia Mono Light" panose="020B0609020000020004" pitchFamily="49" charset="0"/>
          <a:ea typeface="Cascadia Mono Light" panose="020B0609020000020004" pitchFamily="49" charset="0"/>
          <a:cs typeface="Cascadia Mono Light" panose="020B06090200000200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scadia Mono Light" panose="020B0609020000020004" pitchFamily="49" charset="0"/>
          <a:ea typeface="Cascadia Mono Light" panose="020B0609020000020004" pitchFamily="49" charset="0"/>
          <a:cs typeface="Cascadia Mono Light" panose="020B06090200000200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scadia Mono Light" panose="020B0609020000020004" pitchFamily="49" charset="0"/>
          <a:ea typeface="Cascadia Mono Light" panose="020B0609020000020004" pitchFamily="49" charset="0"/>
          <a:cs typeface="Cascadia Mono Light" panose="020B06090200000200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ascadia Mono Light" panose="020B0609020000020004" pitchFamily="49" charset="0"/>
          <a:ea typeface="Cascadia Mono Light" panose="020B0609020000020004" pitchFamily="49" charset="0"/>
          <a:cs typeface="Cascadia Mono Light" panose="020B06090200000200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scadia Mono Light" panose="020B0609020000020004" pitchFamily="49" charset="0"/>
          <a:ea typeface="Cascadia Mono Light" panose="020B0609020000020004" pitchFamily="49" charset="0"/>
          <a:cs typeface="Cascadia Mono Light" panose="020B06090200000200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scadia Mono Light" panose="020B0609020000020004" pitchFamily="49" charset="0"/>
          <a:ea typeface="Cascadia Mono Light" panose="020B0609020000020004" pitchFamily="49" charset="0"/>
          <a:cs typeface="Cascadia Mono Light" panose="020B06090200000200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ird with wings spread out&#10;&#10;Description automatically generated">
            <a:extLst>
              <a:ext uri="{FF2B5EF4-FFF2-40B4-BE49-F238E27FC236}">
                <a16:creationId xmlns:a16="http://schemas.microsoft.com/office/drawing/2014/main" id="{EC3811EC-9802-C705-DF7D-49FCED031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5" y="3162300"/>
            <a:ext cx="5391150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FBC823-D915-9962-B3F3-B6F165BDB8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סקירה שבועית</a:t>
            </a:r>
            <a:br>
              <a:rPr lang="he-IL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</a:br>
            <a:r>
              <a:rPr lang="he-IL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שוק מט"ח</a:t>
            </a:r>
            <a:endParaRPr lang="en-US" dirty="0"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19D46-D39D-2E92-2685-48A46EA51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18/01/2025</a:t>
            </a:r>
            <a:endParaRPr lang="he-IL" dirty="0"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69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1E7F3-504F-4B6E-19F6-E438313EE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673C2-9755-EC8B-546D-37865460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פרנק (</a:t>
            </a:r>
            <a:r>
              <a:rPr lang="en-US" dirty="0"/>
              <a:t>CHF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0EC5DDC-46A8-6478-9A5E-32A4CCE3F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מגמת הנטו נראית למעלה, ואנחנו בחלקו התחתון של הטווח השנתי. (↑↓)</a:t>
            </a:r>
          </a:p>
          <a:p>
            <a:pPr algn="r" rtl="1"/>
            <a:r>
              <a:rPr lang="he-IL" dirty="0"/>
              <a:t>קרובים מאוד לנמוך של השנים האחרונות בנטו שורט. (↑)</a:t>
            </a:r>
          </a:p>
          <a:p>
            <a:pPr algn="r" rtl="1"/>
            <a:r>
              <a:rPr lang="he-IL" dirty="0"/>
              <a:t>מבחינת פוזיציות, נראה שהלונגים היו סטטיים כבר הרבה זמן, אבל בפקיעה פתחנו הרבה וסגרנו. שורטים בצבירה איטית. (↓)</a:t>
            </a:r>
          </a:p>
          <a:p>
            <a:pPr algn="r" rtl="1"/>
            <a:r>
              <a:rPr lang="he-IL" dirty="0"/>
              <a:t>ההתנגדויות מחזיקות בינתיים, למרות הלחץ השורי. (↓)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4CCC51FB-CFDC-FBCE-7CBE-C08CAE9E7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180663"/>
            <a:ext cx="6095992" cy="2343635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56AB779-E57E-097C-AA64-8F3ED5E0484A}"/>
              </a:ext>
            </a:extLst>
          </p:cNvPr>
          <p:cNvSpPr txBox="1">
            <a:spLocks/>
          </p:cNvSpPr>
          <p:nvPr/>
        </p:nvSpPr>
        <p:spPr>
          <a:xfrm>
            <a:off x="6096000" y="5325627"/>
            <a:ext cx="5257800" cy="153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למטה, אולי מתהפכת מעלה</a:t>
            </a:r>
          </a:p>
          <a:p>
            <a:pPr marL="0" indent="0" algn="r" rtl="1">
              <a:buNone/>
            </a:pPr>
            <a:r>
              <a:rPr lang="he-IL" dirty="0"/>
              <a:t>צפי שבועי – למעלה, אל התמיכה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76BF4-E64C-177E-1A29-D7E01A298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b="5771"/>
          <a:stretch/>
        </p:blipFill>
        <p:spPr>
          <a:xfrm>
            <a:off x="-2" y="1213618"/>
            <a:ext cx="6096000" cy="24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9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05402-8A5C-BC19-75DC-6D91D0831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C914-1D59-E190-15A7-D6CF6D38E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יורו (</a:t>
            </a:r>
            <a:r>
              <a:rPr lang="en-US" dirty="0"/>
              <a:t>EUR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0DFDE-5AC9-8CDD-68EA-B1EE04878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מגמת הנטו נראית למטה, ואנחנו </a:t>
            </a:r>
            <a:r>
              <a:rPr lang="he-IL" dirty="0" err="1"/>
              <a:t>באיזור</a:t>
            </a:r>
            <a:r>
              <a:rPr lang="he-IL" dirty="0"/>
              <a:t> התחתון של הטווח השנתי. (↓)</a:t>
            </a:r>
            <a:endParaRPr lang="en-US" dirty="0"/>
          </a:p>
          <a:p>
            <a:pPr algn="r" rtl="1"/>
            <a:r>
              <a:rPr lang="he-IL" dirty="0"/>
              <a:t>כמו"כ, שברנו את שיא הנטו שורט של ארבע השנים האחרונות וקרובים ממש לשיא שורטים. (↑)</a:t>
            </a:r>
          </a:p>
          <a:p>
            <a:pPr algn="r" rtl="1"/>
            <a:r>
              <a:rPr lang="he-IL" dirty="0"/>
              <a:t>מבחינת פוזיציות, הלונגים במגמת ירידה קלה. ואנחנו עדיין בצבירה קלה של שורטים. (↓)</a:t>
            </a:r>
          </a:p>
          <a:p>
            <a:pPr algn="r" rtl="1"/>
            <a:r>
              <a:rPr lang="he-IL" dirty="0"/>
              <a:t>למרות שהמחיר עולה – כולם עולים בנטו. (↑)</a:t>
            </a:r>
          </a:p>
          <a:p>
            <a:pPr algn="r" rtl="1"/>
            <a:r>
              <a:rPr lang="he-IL" dirty="0"/>
              <a:t>מכבדים התנגדויות יומיות.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D5E507A1-A572-EBF0-0CF3-72E9A0CB8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4180664"/>
            <a:ext cx="6095989" cy="2343634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0B7C46C5-3796-334F-8AC8-46D905B70F5A}"/>
              </a:ext>
            </a:extLst>
          </p:cNvPr>
          <p:cNvSpPr txBox="1">
            <a:spLocks/>
          </p:cNvSpPr>
          <p:nvPr/>
        </p:nvSpPr>
        <p:spPr>
          <a:xfrm>
            <a:off x="6096000" y="5325627"/>
            <a:ext cx="5257800" cy="153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למטה, אולי לקראת היפוך</a:t>
            </a:r>
          </a:p>
          <a:p>
            <a:pPr marL="0" indent="0" algn="r" rtl="1">
              <a:buNone/>
            </a:pPr>
            <a:r>
              <a:rPr lang="he-IL" dirty="0"/>
              <a:t>צפי שבועי – למטה, נמוך חדש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6B312-CF9D-A79F-73FD-F0C411194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b="5771"/>
          <a:stretch/>
        </p:blipFill>
        <p:spPr>
          <a:xfrm>
            <a:off x="-3" y="1193298"/>
            <a:ext cx="6096000" cy="24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94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2FDE9-242B-F847-D326-384E7B9CE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29BC-65A3-3437-FF52-B8747FAA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דולר (</a:t>
            </a:r>
            <a:r>
              <a:rPr lang="en-US" dirty="0"/>
              <a:t>USD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637C277-73AE-0A7E-684D-CD9479FC6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נראה שאנחנו תקועים </a:t>
            </a:r>
            <a:r>
              <a:rPr lang="he-IL" dirty="0" err="1"/>
              <a:t>באיזור</a:t>
            </a:r>
            <a:r>
              <a:rPr lang="he-IL" dirty="0"/>
              <a:t> מגודר, בפוזיציות נטו. (↑)</a:t>
            </a:r>
          </a:p>
          <a:p>
            <a:pPr algn="r" rtl="1"/>
            <a:r>
              <a:rPr lang="he-IL" dirty="0"/>
              <a:t>שברנו לאחרונה את נמוך כל הזמנים בנטו של שלוש השנים האחרונות. (↑)</a:t>
            </a:r>
          </a:p>
          <a:p>
            <a:pPr algn="r" rtl="1"/>
            <a:r>
              <a:rPr lang="he-IL" dirty="0"/>
              <a:t>מבחינת פוזיציות, נראה שהיינו במצב בו הלונגים בצבירה איטית, שורטים מתחילים סגירה. (↑)</a:t>
            </a:r>
          </a:p>
          <a:p>
            <a:pPr algn="r" rtl="1"/>
            <a:r>
              <a:rPr lang="he-IL" dirty="0"/>
              <a:t>תמיכות מחזיקות. מצפה לעלייה עד להתנגדות. (↑)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A0E21D56-8BCB-13D8-AD84-21D0C5C77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4180663"/>
            <a:ext cx="6095989" cy="2343634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2A8B7542-37A3-6CE8-F288-B1737C33BD24}"/>
              </a:ext>
            </a:extLst>
          </p:cNvPr>
          <p:cNvSpPr txBox="1">
            <a:spLocks/>
          </p:cNvSpPr>
          <p:nvPr/>
        </p:nvSpPr>
        <p:spPr>
          <a:xfrm>
            <a:off x="6096000" y="5325627"/>
            <a:ext cx="5257800" cy="153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למעלה</a:t>
            </a:r>
          </a:p>
          <a:p>
            <a:pPr marL="0" indent="0" algn="r" rtl="1">
              <a:buNone/>
            </a:pPr>
            <a:r>
              <a:rPr lang="he-IL" dirty="0"/>
              <a:t>צפי שבועי – למעלה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BCA0D-5EC1-5A0D-D2FB-F95ED0BD3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b="5771"/>
          <a:stretch/>
        </p:blipFill>
        <p:spPr>
          <a:xfrm>
            <a:off x="0" y="1294898"/>
            <a:ext cx="6096000" cy="24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8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FCE7F-7A4C-7B36-BDCE-9E9769902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DDB0D-9557-7A54-64AB-9EA7A5CAE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 err="1"/>
              <a:t>סנופי</a:t>
            </a:r>
            <a:r>
              <a:rPr lang="he-IL" dirty="0"/>
              <a:t> (</a:t>
            </a:r>
            <a:r>
              <a:rPr lang="en-US" dirty="0"/>
              <a:t>S&amp;P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7E654D1-A205-3D1A-FD0B-E28E8A511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המגדרים והמוסדיים מסכימים על שורט. (↓)</a:t>
            </a:r>
          </a:p>
          <a:p>
            <a:pPr algn="r" rtl="1"/>
            <a:r>
              <a:rPr lang="he-IL" dirty="0"/>
              <a:t>מגמת הנטו נראית כלום. (?)</a:t>
            </a:r>
          </a:p>
          <a:p>
            <a:pPr algn="r" rtl="1"/>
            <a:r>
              <a:rPr lang="he-IL" dirty="0"/>
              <a:t>שברנו לאחרונה את גבוה כל הזמנים בנטו של שלוש השנים האחרונות. (↓)</a:t>
            </a:r>
          </a:p>
          <a:p>
            <a:pPr algn="r" rtl="1"/>
            <a:r>
              <a:rPr lang="he-IL" dirty="0"/>
              <a:t>מבחינת פוזיציות, שורטים נראים מעט יותר אגרסיביים מהלונגים. (↓)</a:t>
            </a:r>
          </a:p>
          <a:p>
            <a:pPr algn="r" rtl="1"/>
            <a:r>
              <a:rPr lang="he-IL" dirty="0"/>
              <a:t>סטייה מקורלציה, דובית. (↓)</a:t>
            </a:r>
          </a:p>
          <a:p>
            <a:pPr algn="r" rtl="1"/>
            <a:r>
              <a:rPr lang="he-IL" dirty="0"/>
              <a:t>תקועים בין שתי רמות חזקות, ומגיבים חזק.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036E64AC-7522-4111-9FBF-FB50CFB96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4180663"/>
            <a:ext cx="6095989" cy="2343633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2EC0284-028F-819A-D9A3-674E24D06864}"/>
              </a:ext>
            </a:extLst>
          </p:cNvPr>
          <p:cNvSpPr txBox="1">
            <a:spLocks/>
          </p:cNvSpPr>
          <p:nvPr/>
        </p:nvSpPr>
        <p:spPr>
          <a:xfrm>
            <a:off x="6096000" y="5325627"/>
            <a:ext cx="5257800" cy="153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למטה</a:t>
            </a:r>
          </a:p>
          <a:p>
            <a:pPr marL="0" indent="0" algn="r" rtl="1">
              <a:buNone/>
            </a:pPr>
            <a:r>
              <a:rPr lang="he-IL" dirty="0"/>
              <a:t>צפי שבועי – למטה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1BB27-E534-4FB9-EDDD-AEB518ABF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b="5771"/>
          <a:stretch/>
        </p:blipFill>
        <p:spPr>
          <a:xfrm>
            <a:off x="0" y="1294898"/>
            <a:ext cx="6096000" cy="24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1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ird with wings spread out&#10;&#10;Description automatically generated">
            <a:extLst>
              <a:ext uri="{FF2B5EF4-FFF2-40B4-BE49-F238E27FC236}">
                <a16:creationId xmlns:a16="http://schemas.microsoft.com/office/drawing/2014/main" id="{E7757135-7CF9-E250-D9BD-0402AC62A5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5" y="1333500"/>
            <a:ext cx="53911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8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CF8E-E673-4F7D-EA44-39A60272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סיכום וציפיות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8EDC2C-A88F-4D37-DFD4-C1E77B3F4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58826" y="1825625"/>
            <a:ext cx="3660973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dirty="0"/>
              <a:t>Sentiment:</a:t>
            </a:r>
            <a:endParaRPr lang="he-IL" b="1" dirty="0"/>
          </a:p>
          <a:p>
            <a:r>
              <a:rPr lang="en-US" dirty="0">
                <a:solidFill>
                  <a:srgbClr val="FF0000"/>
                </a:solidFill>
              </a:rPr>
              <a:t>Short GBPUSD, AUDUSD,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	 EURUSD</a:t>
            </a:r>
            <a:endParaRPr lang="he-IL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Long USDCAD, USDCHF,</a:t>
            </a:r>
            <a:br>
              <a:rPr lang="he-IL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	USDJPY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5255CDE-DBBA-E7C8-4F64-CE8FB2673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ln>
            <a:noFill/>
          </a:ln>
        </p:spPr>
        <p:txBody>
          <a:bodyPr>
            <a:normAutofit/>
          </a:bodyPr>
          <a:lstStyle/>
          <a:p>
            <a:pPr algn="r" rtl="1"/>
            <a:r>
              <a:rPr lang="he-IL" dirty="0"/>
              <a:t>פאונד – </a:t>
            </a:r>
            <a:r>
              <a:rPr lang="en-US" dirty="0">
                <a:solidFill>
                  <a:srgbClr val="FF0000"/>
                </a:solidFill>
              </a:rPr>
              <a:t>↓</a:t>
            </a:r>
            <a:r>
              <a:rPr lang="he-IL" dirty="0">
                <a:solidFill>
                  <a:srgbClr val="FF0000"/>
                </a:solidFill>
              </a:rPr>
              <a:t> ירידה</a:t>
            </a:r>
            <a:r>
              <a:rPr lang="he-IL" dirty="0"/>
              <a:t>. </a:t>
            </a:r>
          </a:p>
          <a:p>
            <a:pPr algn="r" rtl="1"/>
            <a:r>
              <a:rPr lang="he-IL" dirty="0"/>
              <a:t>אוסטרלי – </a:t>
            </a:r>
            <a:r>
              <a:rPr lang="en-US" dirty="0">
                <a:solidFill>
                  <a:srgbClr val="FF0000"/>
                </a:solidFill>
              </a:rPr>
              <a:t>↓</a:t>
            </a:r>
            <a:r>
              <a:rPr lang="he-IL" dirty="0">
                <a:solidFill>
                  <a:srgbClr val="FF0000"/>
                </a:solidFill>
              </a:rPr>
              <a:t> ירידה</a:t>
            </a:r>
            <a:r>
              <a:rPr lang="he-IL" dirty="0"/>
              <a:t>. </a:t>
            </a:r>
          </a:p>
          <a:p>
            <a:pPr algn="r" rtl="1"/>
            <a:r>
              <a:rPr lang="he-IL" dirty="0"/>
              <a:t>קנדי – </a:t>
            </a:r>
            <a:r>
              <a:rPr lang="en-US" dirty="0">
                <a:solidFill>
                  <a:srgbClr val="FF0000"/>
                </a:solidFill>
              </a:rPr>
              <a:t>↓</a:t>
            </a:r>
            <a:r>
              <a:rPr lang="he-IL" dirty="0">
                <a:solidFill>
                  <a:srgbClr val="FF0000"/>
                </a:solidFill>
              </a:rPr>
              <a:t> ירידה</a:t>
            </a:r>
            <a:r>
              <a:rPr lang="he-IL" dirty="0"/>
              <a:t>. </a:t>
            </a:r>
          </a:p>
          <a:p>
            <a:pPr algn="r" rtl="1"/>
            <a:r>
              <a:rPr lang="he-IL" dirty="0"/>
              <a:t>ין - </a:t>
            </a:r>
            <a:r>
              <a:rPr lang="en-US" dirty="0">
                <a:solidFill>
                  <a:srgbClr val="FF0000"/>
                </a:solidFill>
              </a:rPr>
              <a:t>↓</a:t>
            </a:r>
            <a:r>
              <a:rPr lang="he-IL" dirty="0">
                <a:solidFill>
                  <a:srgbClr val="FF0000"/>
                </a:solidFill>
              </a:rPr>
              <a:t> ירידה</a:t>
            </a:r>
            <a:r>
              <a:rPr lang="he-IL" dirty="0"/>
              <a:t>. </a:t>
            </a:r>
          </a:p>
          <a:p>
            <a:pPr algn="r" rtl="1"/>
            <a:r>
              <a:rPr lang="he-IL" dirty="0"/>
              <a:t>פרנק – </a:t>
            </a:r>
            <a:r>
              <a:rPr lang="en-US" dirty="0">
                <a:solidFill>
                  <a:srgbClr val="FF0000"/>
                </a:solidFill>
              </a:rPr>
              <a:t>↓</a:t>
            </a:r>
            <a:r>
              <a:rPr lang="he-IL" dirty="0">
                <a:solidFill>
                  <a:srgbClr val="FF0000"/>
                </a:solidFill>
              </a:rPr>
              <a:t> ירידה</a:t>
            </a:r>
            <a:r>
              <a:rPr lang="he-IL" dirty="0"/>
              <a:t>. </a:t>
            </a:r>
            <a:endParaRPr lang="he-IL" dirty="0">
              <a:solidFill>
                <a:srgbClr val="FFFF00"/>
              </a:solidFill>
            </a:endParaRPr>
          </a:p>
          <a:p>
            <a:pPr algn="r" rtl="1"/>
            <a:r>
              <a:rPr lang="he-IL" dirty="0"/>
              <a:t>יורו – </a:t>
            </a:r>
            <a:r>
              <a:rPr lang="en-US" dirty="0">
                <a:solidFill>
                  <a:srgbClr val="FF0000"/>
                </a:solidFill>
              </a:rPr>
              <a:t>↓</a:t>
            </a:r>
            <a:r>
              <a:rPr lang="he-IL" dirty="0">
                <a:solidFill>
                  <a:srgbClr val="FF0000"/>
                </a:solidFill>
              </a:rPr>
              <a:t> ירידה</a:t>
            </a:r>
            <a:r>
              <a:rPr lang="he-IL" dirty="0"/>
              <a:t>. </a:t>
            </a:r>
            <a:endParaRPr lang="en-US" dirty="0"/>
          </a:p>
          <a:p>
            <a:pPr algn="r" rtl="1"/>
            <a:r>
              <a:rPr lang="he-IL" dirty="0"/>
              <a:t>דולר – </a:t>
            </a:r>
            <a:r>
              <a:rPr lang="he-IL" dirty="0">
                <a:solidFill>
                  <a:srgbClr val="00B050"/>
                </a:solidFill>
              </a:rPr>
              <a:t>↑ עליה</a:t>
            </a:r>
            <a:r>
              <a:rPr lang="he-IL" dirty="0"/>
              <a:t>. </a:t>
            </a:r>
            <a:endParaRPr lang="en-US" dirty="0"/>
          </a:p>
          <a:p>
            <a:pPr algn="r" rtl="1"/>
            <a:r>
              <a:rPr lang="he-IL" dirty="0" err="1"/>
              <a:t>סנופי</a:t>
            </a:r>
            <a:r>
              <a:rPr lang="he-IL" dirty="0"/>
              <a:t> - </a:t>
            </a:r>
            <a:r>
              <a:rPr lang="en-US" dirty="0">
                <a:solidFill>
                  <a:srgbClr val="FF0000"/>
                </a:solidFill>
              </a:rPr>
              <a:t>↓</a:t>
            </a:r>
            <a:r>
              <a:rPr lang="he-IL" dirty="0">
                <a:solidFill>
                  <a:srgbClr val="FF0000"/>
                </a:solidFill>
              </a:rPr>
              <a:t> ירידה</a:t>
            </a:r>
            <a:r>
              <a:rPr lang="he-IL" dirty="0"/>
              <a:t>.</a:t>
            </a:r>
          </a:p>
        </p:txBody>
      </p:sp>
      <p:pic>
        <p:nvPicPr>
          <p:cNvPr id="13" name="Content Placeholder 9" descr="A person in a suit and top hat sitting at a table with a scroll&#10;&#10;Description automatically generated">
            <a:extLst>
              <a:ext uri="{FF2B5EF4-FFF2-40B4-BE49-F238E27FC236}">
                <a16:creationId xmlns:a16="http://schemas.microsoft.com/office/drawing/2014/main" id="{CF1844F1-B87D-5202-BFA4-BFCB6495DE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4284"/>
            <a:ext cx="2358826" cy="183371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D1730A-7451-847C-CF32-80A4F726B86B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1690688"/>
            <a:ext cx="0" cy="4486275"/>
          </a:xfrm>
          <a:prstGeom prst="line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691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B2A1-D266-0599-5B0F-54227BDC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סקירה כללית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250A3E-7018-118C-90EE-09AF94682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100" y="1690688"/>
            <a:ext cx="11353800" cy="5116680"/>
          </a:xfrm>
        </p:spPr>
      </p:pic>
      <p:pic>
        <p:nvPicPr>
          <p:cNvPr id="14" name="Picture 13" descr="A person holding a magnifying glass&#10;&#10;Description automatically generated">
            <a:extLst>
              <a:ext uri="{FF2B5EF4-FFF2-40B4-BE49-F238E27FC236}">
                <a16:creationId xmlns:a16="http://schemas.microsoft.com/office/drawing/2014/main" id="{308C7C07-3536-BE9D-D879-B78A776FB5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90" y="682111"/>
            <a:ext cx="2358827" cy="183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3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04AB-3418-04D9-8F57-5B462D2B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סקירה כללית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E995-137C-88EF-F71B-FF3057A3D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עליה במספר החוזים הפתוחים בפאונד, בין ובפרנק. ירידה באוסטרלי ובקנדי. השאר דיי סטטיים.</a:t>
            </a:r>
          </a:p>
          <a:p>
            <a:pPr algn="r" rtl="1"/>
            <a:r>
              <a:rPr lang="he-IL" dirty="0"/>
              <a:t>התנועות העיקריות השבוע הן התחזקות הכיוון בין, וגם בדולר ובאוסטרלי אך התחזקות קטנה יותר. היחלשות כיוון בקנדי. בנוסף, </a:t>
            </a:r>
            <a:r>
              <a:rPr lang="he-IL" dirty="0" err="1"/>
              <a:t>הסנופי</a:t>
            </a:r>
            <a:r>
              <a:rPr lang="he-IL" dirty="0"/>
              <a:t> קפץ שוב והתהפך וגם הפאונד. התנועות בפרנק וביורו הן בעוצמה לא משמעותית.</a:t>
            </a:r>
          </a:p>
          <a:p>
            <a:pPr algn="r" rtl="1"/>
            <a:r>
              <a:rPr lang="he-IL" dirty="0" err="1"/>
              <a:t>הסנופי</a:t>
            </a:r>
            <a:r>
              <a:rPr lang="he-IL" dirty="0"/>
              <a:t> והפאונד ללא סנטימנט פוזיציות מובהק.</a:t>
            </a:r>
            <a:br>
              <a:rPr lang="en-US" dirty="0"/>
            </a:br>
            <a:r>
              <a:rPr lang="he-IL" dirty="0"/>
              <a:t>הדולר נוטה ללונג, היורו והין נוטים לשורט, לא מובהקים.</a:t>
            </a:r>
            <a:br>
              <a:rPr lang="en-US" dirty="0"/>
            </a:br>
            <a:r>
              <a:rPr lang="he-IL" dirty="0"/>
              <a:t>הקנדי, </a:t>
            </a:r>
            <a:r>
              <a:rPr lang="he-IL" dirty="0" err="1"/>
              <a:t>הפראנק</a:t>
            </a:r>
            <a:r>
              <a:rPr lang="he-IL" dirty="0"/>
              <a:t> והאוסטרלי חזקים בשורט בצורה משמעותית.</a:t>
            </a:r>
          </a:p>
        </p:txBody>
      </p:sp>
      <p:pic>
        <p:nvPicPr>
          <p:cNvPr id="4" name="Picture 3" descr="A person holding a magnifying glass&#10;&#10;Description automatically generated">
            <a:extLst>
              <a:ext uri="{FF2B5EF4-FFF2-40B4-BE49-F238E27FC236}">
                <a16:creationId xmlns:a16="http://schemas.microsoft.com/office/drawing/2014/main" id="{1ACF0B46-B8EF-5A15-24C3-C2ECE32CC0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173" y="5024283"/>
            <a:ext cx="2358827" cy="183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21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312A-1EC3-FB99-87B8-12E4BC56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BY CHAPTER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763C420-F0CC-E3CC-59F5-234DB8BEB2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325782"/>
              </p:ext>
            </p:extLst>
          </p:nvPr>
        </p:nvGraphicFramePr>
        <p:xfrm>
          <a:off x="838200" y="1778000"/>
          <a:ext cx="10515600" cy="329860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59560">
                  <a:extLst>
                    <a:ext uri="{9D8B030D-6E8A-4147-A177-3AD203B41FA5}">
                      <a16:colId xmlns:a16="http://schemas.microsoft.com/office/drawing/2014/main" val="1495429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647607938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3736654976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3774773444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58924349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781287048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874677176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2272905493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3526135866"/>
                    </a:ext>
                  </a:extLst>
                </a:gridCol>
              </a:tblGrid>
              <a:tr h="3650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he-IL" dirty="0"/>
                        <a:t>&amp;</a:t>
                      </a:r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906792"/>
                  </a:ext>
                </a:extLst>
              </a:tr>
              <a:tr h="638767">
                <a:tc>
                  <a:txBody>
                    <a:bodyPr/>
                    <a:lstStyle/>
                    <a:p>
                      <a:r>
                        <a:rPr lang="en-US" dirty="0"/>
                        <a:t>OVERVIEW</a:t>
                      </a:r>
                    </a:p>
                    <a:p>
                      <a:r>
                        <a:rPr lang="en-US" dirty="0"/>
                        <a:t>DIFF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08862"/>
                  </a:ext>
                </a:extLst>
              </a:tr>
              <a:tr h="638767">
                <a:tc>
                  <a:txBody>
                    <a:bodyPr/>
                    <a:lstStyle/>
                    <a:p>
                      <a:r>
                        <a:rPr lang="en-US" dirty="0"/>
                        <a:t>OVERVIEW</a:t>
                      </a:r>
                    </a:p>
                    <a:p>
                      <a:r>
                        <a:rPr lang="he-IL" dirty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72785"/>
                  </a:ext>
                </a:extLst>
              </a:tr>
              <a:tr h="370079">
                <a:tc>
                  <a:txBody>
                    <a:bodyPr/>
                    <a:lstStyle/>
                    <a:p>
                      <a:r>
                        <a:rPr lang="en-US" dirty="0"/>
                        <a:t>POSITIONS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760578"/>
                  </a:ext>
                </a:extLst>
              </a:tr>
              <a:tr h="370079">
                <a:tc>
                  <a:txBody>
                    <a:bodyPr/>
                    <a:lstStyle/>
                    <a:p>
                      <a:r>
                        <a:rPr lang="en-US" dirty="0"/>
                        <a:t>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821880"/>
                  </a:ext>
                </a:extLst>
              </a:tr>
              <a:tr h="912524">
                <a:tc>
                  <a:txBody>
                    <a:bodyPr/>
                    <a:lstStyle/>
                    <a:p>
                      <a:r>
                        <a:rPr lang="en-US" dirty="0"/>
                        <a:t>OVERALL</a:t>
                      </a:r>
                    </a:p>
                    <a:p>
                      <a:r>
                        <a:rPr lang="en-US" dirty="0"/>
                        <a:t>EXPECTATION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531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956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077A-A06E-FE1F-4245-77B91F8D8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95107"/>
          </a:xfrm>
        </p:spPr>
        <p:txBody>
          <a:bodyPr/>
          <a:lstStyle/>
          <a:p>
            <a:pPr algn="r" rtl="1"/>
            <a:r>
              <a:rPr lang="he-IL" dirty="0"/>
              <a:t>פאונד (</a:t>
            </a:r>
            <a:r>
              <a:rPr lang="en-US" dirty="0"/>
              <a:t>GBP</a:t>
            </a:r>
            <a:r>
              <a:rPr lang="he-IL" dirty="0"/>
              <a:t>)</a:t>
            </a:r>
            <a:r>
              <a:rPr lang="en-US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FC58CD-D2B9-7E53-0102-DFD52686DC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" b="1061"/>
          <a:stretch/>
        </p:blipFill>
        <p:spPr>
          <a:xfrm>
            <a:off x="0" y="1195109"/>
            <a:ext cx="6096000" cy="265185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A3F83-9603-5970-8915-E99A6371F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95110"/>
            <a:ext cx="5181600" cy="5662890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מגמת הנטו ברורה למטה, ואנחנו גם </a:t>
            </a:r>
            <a:r>
              <a:rPr lang="he-IL" dirty="0" err="1"/>
              <a:t>באיזור</a:t>
            </a:r>
            <a:r>
              <a:rPr lang="he-IL" dirty="0"/>
              <a:t> התחתון של הטווח השנתי. (↓)</a:t>
            </a:r>
          </a:p>
          <a:p>
            <a:pPr algn="r" rtl="1"/>
            <a:r>
              <a:rPr lang="he-IL" dirty="0"/>
              <a:t>מבחינת פוזיציות, נראה שבשנה האחרונה אנחנו בתהליך איטי של צבירת שורטים, יחד עם מחזוריות של לונגים. כרגע בשלב הפריקה. (↓)</a:t>
            </a:r>
          </a:p>
          <a:p>
            <a:pPr algn="r" rtl="1"/>
            <a:r>
              <a:rPr lang="he-IL" dirty="0"/>
              <a:t>גם התגובה לתמיכה הייתה </a:t>
            </a:r>
            <a:r>
              <a:rPr lang="he-IL" dirty="0" err="1"/>
              <a:t>בגאפ</a:t>
            </a:r>
            <a:r>
              <a:rPr lang="he-IL" dirty="0"/>
              <a:t> למעלה ותנועות חזקות למטה. (↑)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FAE9992F-B686-2AB7-5C35-757314B82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180664"/>
            <a:ext cx="6095995" cy="2343636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7A48B2C-FC6C-80D3-2742-C19BD0D7E9BE}"/>
              </a:ext>
            </a:extLst>
          </p:cNvPr>
          <p:cNvSpPr txBox="1">
            <a:spLocks/>
          </p:cNvSpPr>
          <p:nvPr/>
        </p:nvSpPr>
        <p:spPr>
          <a:xfrm>
            <a:off x="6096000" y="5325627"/>
            <a:ext cx="5257800" cy="153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למטה, מחזוריות של שנתיים</a:t>
            </a:r>
          </a:p>
          <a:p>
            <a:pPr marL="0" indent="0" algn="r" rtl="1">
              <a:buNone/>
            </a:pPr>
            <a:r>
              <a:rPr lang="he-IL" dirty="0"/>
              <a:t>צפי שבועי – למטה, שבירת התמיכה השבועית.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54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077A-A06E-FE1F-4245-77B91F8D8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91794"/>
          </a:xfrm>
        </p:spPr>
        <p:txBody>
          <a:bodyPr/>
          <a:lstStyle/>
          <a:p>
            <a:pPr algn="r" rtl="1"/>
            <a:r>
              <a:rPr lang="he-IL" dirty="0"/>
              <a:t>אוסטרלי (</a:t>
            </a:r>
            <a:r>
              <a:rPr lang="en-US" dirty="0"/>
              <a:t>AUD</a:t>
            </a:r>
            <a:r>
              <a:rPr lang="he-IL" dirty="0"/>
              <a:t>)</a:t>
            </a:r>
            <a:r>
              <a:rPr lang="en-US" dirty="0"/>
              <a:t> </a:t>
            </a:r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6AF53A01-1CCF-D3CD-F0DD-86C881D75D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" b="1735"/>
          <a:stretch/>
        </p:blipFill>
        <p:spPr>
          <a:xfrm>
            <a:off x="0" y="1195109"/>
            <a:ext cx="6096000" cy="2651857"/>
          </a:xfr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9AC4B89-3796-0D58-E0D5-805F48E4B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91796"/>
            <a:ext cx="5181600" cy="5666204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מגמת הנטו נראתה </a:t>
            </a:r>
            <a:r>
              <a:rPr lang="he-IL" dirty="0" err="1"/>
              <a:t>שורית</a:t>
            </a:r>
            <a:r>
              <a:rPr lang="he-IL" dirty="0"/>
              <a:t> אך נשברה חזק מטה עם פקיעת החוזים, ואנחנו </a:t>
            </a:r>
            <a:r>
              <a:rPr lang="he-IL" dirty="0" err="1"/>
              <a:t>באיזור</a:t>
            </a:r>
            <a:r>
              <a:rPr lang="he-IL" dirty="0"/>
              <a:t> התחתון של הטווח השנתי. כל זה אחרי שבאוקטובר היינו בשיא הנטו של השנים האחרונות. (↓)</a:t>
            </a:r>
          </a:p>
          <a:p>
            <a:pPr algn="r" rtl="1"/>
            <a:r>
              <a:rPr lang="he-IL" dirty="0"/>
              <a:t>פקיעת חוזים ללא גלגול הייתה רק בלונגים, וישנה צבירה בשורטים, מעט סגירה בשבוע האחרון. (↓)</a:t>
            </a:r>
          </a:p>
          <a:p>
            <a:pPr algn="r" rtl="1"/>
            <a:r>
              <a:rPr lang="he-IL" dirty="0"/>
              <a:t>התמיכות היומיות מחזיקות. (↓)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7378D76-3B5D-BCC2-057E-A6DFA299F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180664"/>
            <a:ext cx="6095995" cy="2343636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52D890B-21B7-3D70-E503-6AC429490B11}"/>
              </a:ext>
            </a:extLst>
          </p:cNvPr>
          <p:cNvSpPr txBox="1">
            <a:spLocks/>
          </p:cNvSpPr>
          <p:nvPr/>
        </p:nvSpPr>
        <p:spPr>
          <a:xfrm>
            <a:off x="6096000" y="5325627"/>
            <a:ext cx="5257800" cy="153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למטה</a:t>
            </a:r>
          </a:p>
          <a:p>
            <a:pPr marL="0" indent="0" algn="r" rtl="1">
              <a:buNone/>
            </a:pPr>
            <a:r>
              <a:rPr lang="he-IL" dirty="0"/>
              <a:t>צפי שבועי – ירידה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7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C0AED-E96B-A01C-F66A-D78481312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42C96-C1B5-D311-8A9D-6B96881C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13503"/>
          </a:xfrm>
        </p:spPr>
        <p:txBody>
          <a:bodyPr/>
          <a:lstStyle/>
          <a:p>
            <a:pPr algn="r" rtl="1"/>
            <a:r>
              <a:rPr lang="he-IL" dirty="0"/>
              <a:t>קנדי (</a:t>
            </a:r>
            <a:r>
              <a:rPr lang="en-US" dirty="0"/>
              <a:t>CAD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2D55403-B195-A537-9054-8BDE6A720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3504"/>
            <a:ext cx="5181600" cy="5444495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מגמת הנטו נראית למטה, ואנחנו </a:t>
            </a:r>
            <a:r>
              <a:rPr lang="he-IL" dirty="0" err="1"/>
              <a:t>באיזור</a:t>
            </a:r>
            <a:r>
              <a:rPr lang="he-IL" dirty="0"/>
              <a:t> התחתון של הטווח השנתי. (↓)</a:t>
            </a:r>
          </a:p>
          <a:p>
            <a:pPr algn="r" rtl="1"/>
            <a:r>
              <a:rPr lang="he-IL" dirty="0"/>
              <a:t>אעפ"כ, אנחנו </a:t>
            </a:r>
            <a:r>
              <a:rPr lang="he-IL" dirty="0" err="1"/>
              <a:t>באיזור</a:t>
            </a:r>
            <a:r>
              <a:rPr lang="he-IL" dirty="0"/>
              <a:t> שיא כל הזמנים מאסיבי של נטו שורט, ולא מצליחים לפרוץ אותו. מדשדשים כבר מסוף אוקטובר האחרון. (↑)</a:t>
            </a:r>
          </a:p>
          <a:p>
            <a:pPr algn="r" rtl="1"/>
            <a:r>
              <a:rPr lang="he-IL" dirty="0"/>
              <a:t>מבחינת פוזיציות, נראה שהלונגים דיי סטטיים כבר הרבה זמן. השורטים עלו, ממש קרובים לשיא כל הזמנים, נראה שלקיחת רווחים מתקרבת. (↑)</a:t>
            </a:r>
          </a:p>
          <a:p>
            <a:pPr algn="r" rtl="1"/>
            <a:r>
              <a:rPr lang="he-IL" dirty="0"/>
              <a:t>מדשדשים בתמיכה חודשית. לא קורה כלום. התנגדויות מחזיקות, אבל לא מגיעים קונים אגרסיביים. (↓)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A92FAE57-4333-853A-6B2B-7A46455FD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180663"/>
            <a:ext cx="6095995" cy="2343636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96871FE-83EC-B9B6-3F4F-5A9F1D47469C}"/>
              </a:ext>
            </a:extLst>
          </p:cNvPr>
          <p:cNvSpPr txBox="1">
            <a:spLocks/>
          </p:cNvSpPr>
          <p:nvPr/>
        </p:nvSpPr>
        <p:spPr>
          <a:xfrm>
            <a:off x="6096000" y="5325627"/>
            <a:ext cx="5257800" cy="153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למטה</a:t>
            </a:r>
          </a:p>
          <a:p>
            <a:pPr marL="0" indent="0" algn="r" rtl="1">
              <a:buNone/>
            </a:pPr>
            <a:r>
              <a:rPr lang="he-IL" dirty="0"/>
              <a:t>צפי שבועי – למטה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BB037-4C9F-9F4C-80F1-810EFB00D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b="5771"/>
          <a:stretch/>
        </p:blipFill>
        <p:spPr>
          <a:xfrm>
            <a:off x="0" y="1206845"/>
            <a:ext cx="6096000" cy="24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0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C7CC9-B934-FC1D-EC91-2CDF46F42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C10E-06BB-BDFF-07DD-95BF8545B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ין (</a:t>
            </a:r>
            <a:r>
              <a:rPr lang="en-US" dirty="0"/>
              <a:t>JPY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C773685-FD74-641B-439C-6B0929036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מגמת הנטו נראית למעלה, ואנחנו </a:t>
            </a:r>
            <a:r>
              <a:rPr lang="he-IL" dirty="0" err="1"/>
              <a:t>באיזור</a:t>
            </a:r>
            <a:r>
              <a:rPr lang="he-IL" dirty="0"/>
              <a:t> העליון של הטווח השנתי. (↑)</a:t>
            </a:r>
          </a:p>
          <a:p>
            <a:pPr algn="r" rtl="1"/>
            <a:r>
              <a:rPr lang="he-IL" dirty="0"/>
              <a:t>אעפ"כ, היינו בשיא נטו לונג של השנים האחרונות ולא פורצים אותו. (↓)</a:t>
            </a:r>
          </a:p>
          <a:p>
            <a:pPr algn="r" rtl="1"/>
            <a:r>
              <a:rPr lang="he-IL" dirty="0"/>
              <a:t>מבחינת פוזיציות, נראה שאנחנו סטטיים בלונגים. בו בזמן, אנחנו במחזור פתיחת שורטים. שניהם יכולים להיסגר בקרוב, אבל לשורטים יש עוד לאן לגדול. (↓)</a:t>
            </a:r>
          </a:p>
          <a:p>
            <a:pPr algn="r" rtl="1"/>
            <a:r>
              <a:rPr lang="he-IL" dirty="0"/>
              <a:t>תקועים בין שתי רמות שבועיות, כרגע מגיבים לעליונה. (↓)	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7E87BCF9-B7AB-DD1B-4D6D-DD3C75A07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180664"/>
            <a:ext cx="6095992" cy="2343635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A4B599E-4F2E-B1E5-83E1-D766B0730B4C}"/>
              </a:ext>
            </a:extLst>
          </p:cNvPr>
          <p:cNvSpPr txBox="1">
            <a:spLocks/>
          </p:cNvSpPr>
          <p:nvPr/>
        </p:nvSpPr>
        <p:spPr>
          <a:xfrm>
            <a:off x="6096000" y="5325627"/>
            <a:ext cx="5257800" cy="153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למטה</a:t>
            </a:r>
          </a:p>
          <a:p>
            <a:pPr marL="0" indent="0" algn="r" rtl="1">
              <a:buNone/>
            </a:pPr>
            <a:r>
              <a:rPr lang="he-IL" dirty="0"/>
              <a:t>צפי שבועי – למטה, עד לתמיכה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94942-A294-201A-DD6B-42B1A3E4F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b="5771"/>
          <a:stretch/>
        </p:blipFill>
        <p:spPr>
          <a:xfrm>
            <a:off x="0" y="1145480"/>
            <a:ext cx="6096000" cy="24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36260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Funky shapes dark</Template>
  <TotalTime>0</TotalTime>
  <Words>894</Words>
  <Application>Microsoft Office PowerPoint</Application>
  <PresentationFormat>Widescreen</PresentationFormat>
  <Paragraphs>146</Paragraphs>
  <Slides>14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Cascadia Mono Light</vt:lpstr>
      <vt:lpstr>Source Sans Pro</vt:lpstr>
      <vt:lpstr>FunkyShapesDarkVTI</vt:lpstr>
      <vt:lpstr>סקירה שבועית שוק מט"ח</vt:lpstr>
      <vt:lpstr>סיכום וציפיות</vt:lpstr>
      <vt:lpstr>סקירה כללית</vt:lpstr>
      <vt:lpstr>סקירה כללית</vt:lpstr>
      <vt:lpstr>SENTIMENT BY CHAPTER</vt:lpstr>
      <vt:lpstr>פאונד (GBP) </vt:lpstr>
      <vt:lpstr>אוסטרלי (AUD) </vt:lpstr>
      <vt:lpstr>קנדי (CAD)</vt:lpstr>
      <vt:lpstr>ין (JPY)</vt:lpstr>
      <vt:lpstr>פרנק (CHF)</vt:lpstr>
      <vt:lpstr>יורו (EUR)</vt:lpstr>
      <vt:lpstr>דולר (USD)</vt:lpstr>
      <vt:lpstr>סנופי (S&amp;P)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Tal Sommer</dc:creator>
  <cp:lastModifiedBy>Tal Sommer</cp:lastModifiedBy>
  <cp:revision>107</cp:revision>
  <dcterms:created xsi:type="dcterms:W3CDTF">2024-07-28T16:59:16Z</dcterms:created>
  <dcterms:modified xsi:type="dcterms:W3CDTF">2025-01-19T20:15:43Z</dcterms:modified>
</cp:coreProperties>
</file>